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6" r:id="rId1"/>
  </p:sldMasterIdLst>
  <p:sldIdLst>
    <p:sldId id="256" r:id="rId2"/>
    <p:sldId id="257" r:id="rId3"/>
    <p:sldId id="262" r:id="rId4"/>
    <p:sldId id="280" r:id="rId5"/>
    <p:sldId id="290" r:id="rId6"/>
    <p:sldId id="285" r:id="rId7"/>
    <p:sldId id="268" r:id="rId8"/>
    <p:sldId id="286" r:id="rId9"/>
    <p:sldId id="289" r:id="rId10"/>
    <p:sldId id="288" r:id="rId11"/>
    <p:sldId id="284" r:id="rId12"/>
    <p:sldId id="272" r:id="rId13"/>
    <p:sldId id="291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786"/>
    <a:srgbClr val="D68400"/>
    <a:srgbClr val="FFFF99"/>
    <a:srgbClr val="A1CA0C"/>
    <a:srgbClr val="66CB0B"/>
    <a:srgbClr val="6BC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4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7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6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0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1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2D9CAB49-641A-4150-AEEB-3F70182F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82" y="-938989"/>
            <a:ext cx="12292149" cy="8198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D4D63-FDF9-4B72-87D0-ABE9DED0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37" y="2105599"/>
            <a:ext cx="10355126" cy="4032727"/>
          </a:xfrm>
        </p:spPr>
        <p:txBody>
          <a:bodyPr anchor="ctr">
            <a:normAutofit/>
          </a:bodyPr>
          <a:lstStyle/>
          <a:p>
            <a:r>
              <a:rPr lang="en-US" sz="6600" dirty="0"/>
              <a:t>Lower Delaware       Wild</a:t>
            </a:r>
            <a:r>
              <a:rPr lang="en-US" sz="5400" dirty="0"/>
              <a:t> &amp; </a:t>
            </a:r>
            <a:r>
              <a:rPr lang="en-US" sz="6600" dirty="0"/>
              <a:t>Scenic River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833" y="5204455"/>
            <a:ext cx="9352482" cy="1744033"/>
          </a:xfrm>
        </p:spPr>
        <p:txBody>
          <a:bodyPr anchor="ctr">
            <a:normAutofit lnSpcReduction="10000"/>
          </a:bodyPr>
          <a:lstStyle/>
          <a:p>
            <a:r>
              <a:rPr lang="en-US" sz="3000" dirty="0">
                <a:solidFill>
                  <a:srgbClr val="D68400"/>
                </a:solidFill>
              </a:rPr>
              <a:t>Presented by the Lower Delaware Wild &amp; Scenic River Management Council Steering Committee</a:t>
            </a:r>
          </a:p>
          <a:p>
            <a:endParaRPr lang="en-US" sz="2800" dirty="0">
              <a:solidFill>
                <a:srgbClr val="D68400"/>
              </a:solidFill>
            </a:endParaRP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Photo: Bill Brokaw</a:t>
            </a:r>
          </a:p>
          <a:p>
            <a:endParaRPr lang="en-US" sz="20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0D53C8-1FA2-4405-9106-7B41CBA685B9}"/>
              </a:ext>
            </a:extLst>
          </p:cNvPr>
          <p:cNvSpPr txBox="1">
            <a:spLocks/>
          </p:cNvSpPr>
          <p:nvPr/>
        </p:nvSpPr>
        <p:spPr>
          <a:xfrm>
            <a:off x="451925" y="1906352"/>
            <a:ext cx="531417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Benefits of Participation: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8F87B7-D470-445F-8B0B-14AFD94965B8}"/>
              </a:ext>
            </a:extLst>
          </p:cNvPr>
          <p:cNvSpPr/>
          <p:nvPr/>
        </p:nvSpPr>
        <p:spPr>
          <a:xfrm>
            <a:off x="451925" y="326371"/>
            <a:ext cx="1026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</a:t>
            </a:r>
          </a:p>
          <a:p>
            <a:r>
              <a:rPr lang="en-US" sz="4400" b="1" i="1" dirty="0">
                <a:solidFill>
                  <a:srgbClr val="D68400"/>
                </a:solidFill>
              </a:rPr>
              <a:t>Management Council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1DC267D-2DE3-4610-8494-9F048B7D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925" y="2665152"/>
            <a:ext cx="8575343" cy="4177982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Learn about what is happening on and along the river </a:t>
            </a:r>
          </a:p>
          <a:p>
            <a:pPr lvl="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Coordinate efforts with other partners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Land and resource conservation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Potential environmental threats from energy extraction and installation of large-scale utilities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Local land use ordinances and decisions that impact the river</a:t>
            </a:r>
          </a:p>
          <a:p>
            <a:pPr lvl="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Fund your projects through our small grants program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2F141-CE77-4707-8D09-913418DE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066" y="1963603"/>
            <a:ext cx="2638209" cy="45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19" y="988355"/>
            <a:ext cx="11562141" cy="1247770"/>
          </a:xfrm>
        </p:spPr>
        <p:txBody>
          <a:bodyPr vert="horz" lIns="91440" tIns="45720" rIns="91440" bIns="45720" rtlCol="0">
            <a:normAutofit/>
          </a:bodyPr>
          <a:lstStyle/>
          <a:p>
            <a:pPr marL="274320" lvl="1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3200" kern="0" dirty="0">
                <a:solidFill>
                  <a:schemeClr val="bg1"/>
                </a:solidFill>
              </a:rPr>
              <a:t>Between 2000 and 2014, the NPS provided more than $</a:t>
            </a:r>
            <a:r>
              <a:rPr lang="en-US" sz="4000" kern="0" dirty="0">
                <a:solidFill>
                  <a:schemeClr val="bg1"/>
                </a:solidFill>
              </a:rPr>
              <a:t>1.1</a:t>
            </a:r>
            <a:r>
              <a:rPr lang="en-US" sz="3200" kern="0" dirty="0">
                <a:solidFill>
                  <a:schemeClr val="bg1"/>
                </a:solidFill>
              </a:rPr>
              <a:t> million for more than 60 projects throughout the LDWS corridor: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327081">
            <a:off x="8352416" y="4521757"/>
            <a:ext cx="3499944" cy="1885130"/>
            <a:chOff x="8276897" y="4508938"/>
            <a:chExt cx="3499944" cy="188513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1" t="8502"/>
            <a:stretch/>
          </p:blipFill>
          <p:spPr bwMode="auto">
            <a:xfrm>
              <a:off x="8276897" y="4508938"/>
              <a:ext cx="3499944" cy="188513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137228" y="4508938"/>
              <a:ext cx="1639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River Cleanups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 rot="21229453">
            <a:off x="774122" y="4392803"/>
            <a:ext cx="3124200" cy="2066925"/>
            <a:chOff x="434866" y="4418040"/>
            <a:chExt cx="3124200" cy="20669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66" y="4418040"/>
              <a:ext cx="3124200" cy="2066925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4866" y="6111113"/>
              <a:ext cx="1639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Education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73236" y="2460103"/>
            <a:ext cx="2858303" cy="2107085"/>
            <a:chOff x="7751888" y="2621325"/>
            <a:chExt cx="2858303" cy="210708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187" y="2647689"/>
              <a:ext cx="2763706" cy="208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751888" y="2621325"/>
              <a:ext cx="2858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Recreational Opportunities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2366" y="2451990"/>
            <a:ext cx="3362850" cy="2208922"/>
            <a:chOff x="484340" y="2235933"/>
            <a:chExt cx="3362850" cy="2208922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90" y="2235933"/>
              <a:ext cx="3336600" cy="220892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4340" y="4075523"/>
              <a:ext cx="2822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Restoration Projects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12" y="3191781"/>
            <a:ext cx="2369260" cy="3056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84862" y="3019748"/>
            <a:ext cx="2869324" cy="2192611"/>
            <a:chOff x="6037319" y="3231361"/>
            <a:chExt cx="2869324" cy="2192611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1"/>
            <a:stretch/>
          </p:blipFill>
          <p:spPr bwMode="auto">
            <a:xfrm>
              <a:off x="6060300" y="3231361"/>
              <a:ext cx="2634170" cy="214486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037319" y="5054640"/>
              <a:ext cx="286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Historic Resource Surveys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09D28C0-7A27-498C-A603-5B83D753BB27}"/>
              </a:ext>
            </a:extLst>
          </p:cNvPr>
          <p:cNvSpPr/>
          <p:nvPr/>
        </p:nvSpPr>
        <p:spPr>
          <a:xfrm>
            <a:off x="454660" y="37299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68400"/>
                </a:solidFill>
              </a:rPr>
              <a:t>Lower Delaware Wild &amp; Scenic River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86345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76" y="4695177"/>
            <a:ext cx="1244562" cy="12445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8576" y="5459083"/>
            <a:ext cx="2013975" cy="1083424"/>
          </a:xfrm>
        </p:spPr>
        <p:txBody>
          <a:bodyPr vert="horz" lIns="91440" tIns="45720" rIns="91440" bIns="45720" rtlCol="0">
            <a:noAutofit/>
          </a:bodyPr>
          <a:lstStyle/>
          <a:p>
            <a:pPr marL="27432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Martins-Jacoby </a:t>
            </a:r>
          </a:p>
          <a:p>
            <a:pPr marL="27432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Watershed Association</a:t>
            </a:r>
          </a:p>
          <a:p>
            <a:pPr lvl="1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4BAC192-F618-4A4F-BDB6-63AA7299D058}"/>
              </a:ext>
            </a:extLst>
          </p:cNvPr>
          <p:cNvSpPr txBox="1">
            <a:spLocks/>
          </p:cNvSpPr>
          <p:nvPr/>
        </p:nvSpPr>
        <p:spPr>
          <a:xfrm>
            <a:off x="478107" y="5872174"/>
            <a:ext cx="2430926" cy="589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Tinicum Creek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Watershed Association</a:t>
            </a:r>
          </a:p>
          <a:p>
            <a:pPr marL="45720" indent="0">
              <a:buFont typeface="Corbel" pitchFamily="34" charset="0"/>
              <a:buNone/>
            </a:pPr>
            <a:endParaRPr lang="en-US" sz="3200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45" y="3566442"/>
            <a:ext cx="2585346" cy="4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60" y="1920674"/>
            <a:ext cx="1248804" cy="1092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89" y="1936389"/>
            <a:ext cx="1322822" cy="69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427"/>
          <a:stretch/>
        </p:blipFill>
        <p:spPr>
          <a:xfrm>
            <a:off x="491812" y="4815130"/>
            <a:ext cx="1467664" cy="908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6" y="2350803"/>
            <a:ext cx="1064941" cy="934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22" y="4209859"/>
            <a:ext cx="2809703" cy="539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85" y="2173462"/>
            <a:ext cx="1415775" cy="512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45" y="4985595"/>
            <a:ext cx="1134034" cy="1476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" y="3673999"/>
            <a:ext cx="1122770" cy="80536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3" y="903736"/>
            <a:ext cx="1257329" cy="12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4BAC192-F618-4A4F-BDB6-63AA7299D058}"/>
              </a:ext>
            </a:extLst>
          </p:cNvPr>
          <p:cNvSpPr txBox="1">
            <a:spLocks/>
          </p:cNvSpPr>
          <p:nvPr/>
        </p:nvSpPr>
        <p:spPr>
          <a:xfrm>
            <a:off x="8526973" y="2921545"/>
            <a:ext cx="2489474" cy="46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Paunacussing 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Watershed Association</a:t>
            </a:r>
          </a:p>
          <a:p>
            <a:pPr lvl="1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6AFC5-61C3-4D24-B968-93D184D27C24}"/>
              </a:ext>
            </a:extLst>
          </p:cNvPr>
          <p:cNvSpPr/>
          <p:nvPr/>
        </p:nvSpPr>
        <p:spPr>
          <a:xfrm>
            <a:off x="1613647" y="315493"/>
            <a:ext cx="9317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D68400"/>
                </a:solidFill>
              </a:rPr>
              <a:t>Lower Delaware Wild &amp; Scenic River</a:t>
            </a:r>
          </a:p>
          <a:p>
            <a:pPr algn="ctr"/>
            <a:r>
              <a:rPr lang="en-US" sz="4400" b="1" i="1" dirty="0">
                <a:solidFill>
                  <a:srgbClr val="D68400"/>
                </a:solidFill>
              </a:rPr>
              <a:t>Municipalities &amp; Partners</a:t>
            </a:r>
            <a:endParaRPr lang="en-US" sz="4400" i="1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A8DFD8B-B991-4720-975D-A474124C82A4}"/>
              </a:ext>
            </a:extLst>
          </p:cNvPr>
          <p:cNvSpPr txBox="1">
            <a:spLocks/>
          </p:cNvSpPr>
          <p:nvPr/>
        </p:nvSpPr>
        <p:spPr>
          <a:xfrm>
            <a:off x="3610216" y="1881893"/>
            <a:ext cx="2753957" cy="480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400" b="1" i="1" dirty="0">
                <a:solidFill>
                  <a:srgbClr val="306786"/>
                </a:solidFill>
              </a:rPr>
              <a:t>In PA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1800" b="1" i="1" dirty="0">
                <a:solidFill>
                  <a:srgbClr val="306786"/>
                </a:solidFill>
              </a:rPr>
              <a:t>Bedminster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Bridgeton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Forks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Lower Mt. Bethel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New Hope Borough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 err="1">
                <a:solidFill>
                  <a:srgbClr val="306786"/>
                </a:solidFill>
              </a:rPr>
              <a:t>Nockamixon</a:t>
            </a:r>
            <a:r>
              <a:rPr lang="en-US" sz="1800" b="1" i="1" dirty="0">
                <a:solidFill>
                  <a:srgbClr val="306786"/>
                </a:solidFill>
              </a:rPr>
              <a:t>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 err="1">
                <a:solidFill>
                  <a:srgbClr val="306786"/>
                </a:solidFill>
              </a:rPr>
              <a:t>Plumstead</a:t>
            </a:r>
            <a:r>
              <a:rPr lang="en-US" sz="1800" b="1" i="1" dirty="0">
                <a:solidFill>
                  <a:srgbClr val="306786"/>
                </a:solidFill>
              </a:rPr>
              <a:t>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Riegelsville Borough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Solebury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Springfield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Tinicum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Upper </a:t>
            </a:r>
            <a:r>
              <a:rPr lang="en-US" sz="1800" b="1" i="1" dirty="0" err="1">
                <a:solidFill>
                  <a:srgbClr val="306786"/>
                </a:solidFill>
              </a:rPr>
              <a:t>Makefield</a:t>
            </a:r>
            <a:r>
              <a:rPr lang="en-US" sz="1800" b="1" i="1" dirty="0">
                <a:solidFill>
                  <a:srgbClr val="306786"/>
                </a:solidFill>
              </a:rPr>
              <a:t> Twp.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sz="16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8DE0FC9-F5B9-4ED5-98F4-BC3BFD58CC13}"/>
              </a:ext>
            </a:extLst>
          </p:cNvPr>
          <p:cNvSpPr txBox="1">
            <a:spLocks/>
          </p:cNvSpPr>
          <p:nvPr/>
        </p:nvSpPr>
        <p:spPr>
          <a:xfrm>
            <a:off x="5994788" y="1919528"/>
            <a:ext cx="2958711" cy="5048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400" b="1" i="1" dirty="0">
                <a:solidFill>
                  <a:srgbClr val="306786"/>
                </a:solidFill>
              </a:rPr>
              <a:t>In NJ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1800" b="1" i="1" dirty="0">
                <a:solidFill>
                  <a:srgbClr val="306786"/>
                </a:solidFill>
              </a:rPr>
              <a:t>Alexandria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City of Lambertville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Delaware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Frenchtown Borough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Harmony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Holland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Hopewell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Kingwood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Knowlton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 err="1">
                <a:solidFill>
                  <a:srgbClr val="306786"/>
                </a:solidFill>
              </a:rPr>
              <a:t>Lopatcong</a:t>
            </a:r>
            <a:r>
              <a:rPr lang="en-US" sz="1800" b="1" i="1" dirty="0">
                <a:solidFill>
                  <a:srgbClr val="306786"/>
                </a:solidFill>
              </a:rPr>
              <a:t> Twp.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Milford Borough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Stockton Borough</a:t>
            </a:r>
            <a:br>
              <a:rPr lang="en-US" sz="1800" b="1" i="1" dirty="0">
                <a:solidFill>
                  <a:srgbClr val="306786"/>
                </a:solidFill>
              </a:rPr>
            </a:br>
            <a:r>
              <a:rPr lang="en-US" sz="1800" b="1" i="1" dirty="0">
                <a:solidFill>
                  <a:srgbClr val="306786"/>
                </a:solidFill>
              </a:rPr>
              <a:t>West </a:t>
            </a:r>
            <a:r>
              <a:rPr lang="en-US" sz="1800" b="1" i="1" dirty="0" err="1">
                <a:solidFill>
                  <a:srgbClr val="306786"/>
                </a:solidFill>
              </a:rPr>
              <a:t>Amwell</a:t>
            </a:r>
            <a:r>
              <a:rPr lang="en-US" sz="1800" b="1" i="1" dirty="0">
                <a:solidFill>
                  <a:srgbClr val="306786"/>
                </a:solidFill>
              </a:rPr>
              <a:t> Twp.</a:t>
            </a:r>
            <a:br>
              <a:rPr lang="en-US" sz="1600" i="1" dirty="0">
                <a:solidFill>
                  <a:srgbClr val="306786"/>
                </a:solidFill>
              </a:rPr>
            </a:br>
            <a:br>
              <a:rPr lang="en-US" sz="1600" i="1" dirty="0">
                <a:solidFill>
                  <a:srgbClr val="306786"/>
                </a:solidFill>
              </a:rPr>
            </a:br>
            <a:br>
              <a:rPr lang="en-US" sz="1600" i="1" dirty="0">
                <a:solidFill>
                  <a:srgbClr val="306786"/>
                </a:solidFill>
              </a:rPr>
            </a:br>
            <a:endParaRPr lang="en-US" sz="1600" dirty="0">
              <a:solidFill>
                <a:srgbClr val="306786"/>
              </a:solidFill>
            </a:endParaRP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New Jersey Conservation Founda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10344" y="983402"/>
            <a:ext cx="1612207" cy="882702"/>
          </a:xfrm>
          <a:prstGeom prst="rect">
            <a:avLst/>
          </a:prstGeom>
          <a:noFill/>
        </p:spPr>
      </p:pic>
      <p:pic>
        <p:nvPicPr>
          <p:cNvPr id="2052" name="Picture 4" descr="Delaware Riverkeeper Networ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0633" y="3128787"/>
            <a:ext cx="1106231" cy="1126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19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9D28C0-7A27-498C-A603-5B83D753BB27}"/>
              </a:ext>
            </a:extLst>
          </p:cNvPr>
          <p:cNvSpPr/>
          <p:nvPr/>
        </p:nvSpPr>
        <p:spPr>
          <a:xfrm>
            <a:off x="4466088" y="208766"/>
            <a:ext cx="7489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 </a:t>
            </a:r>
            <a:br>
              <a:rPr lang="en-US" sz="3600" b="1" dirty="0">
                <a:solidFill>
                  <a:srgbClr val="D68400"/>
                </a:solidFill>
              </a:rPr>
            </a:br>
            <a:r>
              <a:rPr lang="en-US" sz="4400" b="1" i="1" dirty="0">
                <a:solidFill>
                  <a:srgbClr val="D68400"/>
                </a:solidFill>
              </a:rPr>
              <a:t>Municipalities &amp; Partners</a:t>
            </a:r>
            <a:endParaRPr lang="en-US" sz="4400" i="1" dirty="0"/>
          </a:p>
        </p:txBody>
      </p:sp>
      <p:pic>
        <p:nvPicPr>
          <p:cNvPr id="26" name="Picture 25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4B44115E-CE01-4466-B371-83925D32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" y="246979"/>
            <a:ext cx="4137961" cy="6385558"/>
          </a:xfrm>
          <a:prstGeom prst="rect">
            <a:avLst/>
          </a:prstGeom>
        </p:spPr>
      </p:pic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39131F9B-30DB-4DD6-9E97-63B6C6E9A801}"/>
              </a:ext>
            </a:extLst>
          </p:cNvPr>
          <p:cNvSpPr txBox="1">
            <a:spLocks/>
          </p:cNvSpPr>
          <p:nvPr/>
        </p:nvSpPr>
        <p:spPr>
          <a:xfrm>
            <a:off x="4494915" y="2528942"/>
            <a:ext cx="7335049" cy="380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Enact local initiatives to preserve and protect the Delaware River Basin in your municipalities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Support LDWS initiatives – have a representative attend the quarterly meetings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Educate your municipalities about the LDWS and encourage participation</a:t>
            </a:r>
            <a:endParaRPr lang="en-US" sz="32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16A8A5-4D96-4276-A797-DC4DAEC4B2A0}"/>
              </a:ext>
            </a:extLst>
          </p:cNvPr>
          <p:cNvSpPr txBox="1">
            <a:spLocks/>
          </p:cNvSpPr>
          <p:nvPr/>
        </p:nvSpPr>
        <p:spPr>
          <a:xfrm>
            <a:off x="4466088" y="1611342"/>
            <a:ext cx="7594612" cy="9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C000"/>
                </a:solidFill>
              </a:rPr>
              <a:t>What </a:t>
            </a:r>
            <a:r>
              <a:rPr lang="en-US" sz="3600" b="1">
                <a:solidFill>
                  <a:srgbClr val="FFC000"/>
                </a:solidFill>
              </a:rPr>
              <a:t>you can </a:t>
            </a:r>
            <a:r>
              <a:rPr lang="en-US" sz="3600" b="1" dirty="0">
                <a:solidFill>
                  <a:srgbClr val="FFC000"/>
                </a:solidFill>
              </a:rPr>
              <a:t>do…</a:t>
            </a:r>
          </a:p>
        </p:txBody>
      </p:sp>
    </p:spTree>
    <p:extLst>
      <p:ext uri="{BB962C8B-B14F-4D97-AF65-F5344CB8AC3E}">
        <p14:creationId xmlns:p14="http://schemas.microsoft.com/office/powerpoint/2010/main" val="8794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47" y="1177446"/>
            <a:ext cx="6993914" cy="532310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Created by an act of Congress in 1968</a:t>
            </a:r>
          </a:p>
          <a:p>
            <a:pPr marL="274320" lvl="1" indent="0">
              <a:buNone/>
            </a:pPr>
            <a:r>
              <a:rPr lang="en-US" sz="2800" i="1" dirty="0">
                <a:solidFill>
                  <a:srgbClr val="306786"/>
                </a:solidFill>
              </a:rPr>
              <a:t>“to preserve free-flowing rivers with outstanding natural, cultural &amp; recreational values for the enjoyment of present and future generations” </a:t>
            </a:r>
          </a:p>
          <a:p>
            <a:r>
              <a:rPr lang="en-US" sz="2800" dirty="0">
                <a:solidFill>
                  <a:srgbClr val="306786"/>
                </a:solidFill>
              </a:rPr>
              <a:t>Managing agencies: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800" dirty="0">
                <a:solidFill>
                  <a:srgbClr val="306786"/>
                </a:solidFill>
              </a:rPr>
              <a:t>Bureau of Land </a:t>
            </a:r>
            <a:r>
              <a:rPr lang="en-US" sz="2800" dirty="0"/>
              <a:t>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800" dirty="0"/>
              <a:t>National Park Service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800" dirty="0"/>
              <a:t>U.S. Fish and Wildlife Service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800" dirty="0"/>
              <a:t>U.S. Forest Service</a:t>
            </a:r>
          </a:p>
          <a:p>
            <a:r>
              <a:rPr lang="en-US" sz="2800" dirty="0"/>
              <a:t>Rivers designated as wild, scenic or recreational</a:t>
            </a:r>
          </a:p>
        </p:txBody>
      </p:sp>
      <p:pic>
        <p:nvPicPr>
          <p:cNvPr id="1026" name="Picture 2" descr="National Wild and Scenic Rivers System - www.rivers.gov">
            <a:extLst>
              <a:ext uri="{FF2B5EF4-FFF2-40B4-BE49-F238E27FC236}">
                <a16:creationId xmlns:a16="http://schemas.microsoft.com/office/drawing/2014/main" id="{E96F2A95-3FC0-4456-AB93-C7D428CB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3813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82" y="247296"/>
            <a:ext cx="3424183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D4D63-FDF9-4B72-87D0-ABE9DED0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18" y="262917"/>
            <a:ext cx="8185827" cy="940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D68400"/>
                </a:solidFill>
              </a:rPr>
              <a:t>National Wild &amp; Scenic Rivers Act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26" y="3169729"/>
            <a:ext cx="2372589" cy="31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71362F-6305-42A2-8633-285CE3813B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1AB071-DCA2-42CD-9124-1185AB226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2547C-FF3C-4937-BC39-BDA087FC5A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D4D63-FDF9-4B72-87D0-ABE9DED0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1" y="325077"/>
            <a:ext cx="9152313" cy="822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D68400"/>
                </a:solidFill>
              </a:rPr>
              <a:t>National Wild &amp; Scenic Rivers System</a:t>
            </a:r>
            <a:endParaRPr lang="en-US" i="1" dirty="0">
              <a:solidFill>
                <a:srgbClr val="D68400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821" y="2037245"/>
            <a:ext cx="9015046" cy="43761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Prohibits dams and large-scale federal projects that alter free-flowing condition, water quality, or Outstanding Resource Values (ORV)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Involves all stakeholders in planning process 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Coordinates agencies at local, state and federal levels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Provides incentive grants to fund river maintenance projects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Increases public awareness and river appreciation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20917-DD51-427A-9F73-69F4B519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07" y="3714425"/>
            <a:ext cx="2122138" cy="263619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387235F-C090-46A7-A9F9-C8E7481EB0B8}"/>
              </a:ext>
            </a:extLst>
          </p:cNvPr>
          <p:cNvSpPr txBox="1">
            <a:spLocks/>
          </p:cNvSpPr>
          <p:nvPr/>
        </p:nvSpPr>
        <p:spPr>
          <a:xfrm>
            <a:off x="415041" y="1143105"/>
            <a:ext cx="37911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What Does it Do?</a:t>
            </a:r>
          </a:p>
        </p:txBody>
      </p:sp>
    </p:spTree>
    <p:extLst>
      <p:ext uri="{BB962C8B-B14F-4D97-AF65-F5344CB8AC3E}">
        <p14:creationId xmlns:p14="http://schemas.microsoft.com/office/powerpoint/2010/main" val="14424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4D63-FDF9-4B72-87D0-ABE9DED0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231400"/>
            <a:ext cx="8047859" cy="104876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D68400"/>
                </a:solidFill>
              </a:rPr>
              <a:t>Lower Delaware Wild &amp; Scenic River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90" y="1420598"/>
            <a:ext cx="7791699" cy="507747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  <a:buClr>
                <a:srgbClr val="306786"/>
              </a:buClr>
            </a:pPr>
            <a:r>
              <a:rPr lang="en-US" sz="3200" dirty="0">
                <a:solidFill>
                  <a:srgbClr val="306786"/>
                </a:solidFill>
              </a:rPr>
              <a:t>Designated in 2000 as a Partnership River</a:t>
            </a:r>
          </a:p>
          <a:p>
            <a:pPr>
              <a:lnSpc>
                <a:spcPct val="110000"/>
              </a:lnSpc>
              <a:buClr>
                <a:srgbClr val="306786"/>
              </a:buClr>
            </a:pPr>
            <a:r>
              <a:rPr lang="en-US" sz="3200" dirty="0">
                <a:solidFill>
                  <a:srgbClr val="306786"/>
                </a:solidFill>
              </a:rPr>
              <a:t>67.3 miles of scenic &amp; recreational designation</a:t>
            </a:r>
          </a:p>
          <a:p>
            <a:pPr>
              <a:lnSpc>
                <a:spcPct val="110000"/>
              </a:lnSpc>
              <a:buClr>
                <a:srgbClr val="306786"/>
              </a:buClr>
            </a:pPr>
            <a:r>
              <a:rPr lang="en-US" sz="3200" dirty="0">
                <a:solidFill>
                  <a:srgbClr val="306786"/>
                </a:solidFill>
              </a:rPr>
              <a:t>Scenic = 25.4 miles; Recreational = 41.9 miles</a:t>
            </a:r>
          </a:p>
          <a:p>
            <a:pPr>
              <a:lnSpc>
                <a:spcPct val="110000"/>
              </a:lnSpc>
              <a:buClr>
                <a:srgbClr val="306786"/>
              </a:buClr>
            </a:pPr>
            <a:r>
              <a:rPr lang="en-US" sz="3200" dirty="0"/>
              <a:t>Portions of four tributaries also designated:</a:t>
            </a:r>
          </a:p>
          <a:p>
            <a:pPr lvl="1">
              <a:lnSpc>
                <a:spcPct val="110000"/>
              </a:lnSpc>
              <a:buClr>
                <a:srgbClr val="306786"/>
              </a:buClr>
              <a:buFont typeface="Courier New" panose="02070309020205020404" pitchFamily="49" charset="0"/>
              <a:buChar char="o"/>
            </a:pPr>
            <a:r>
              <a:rPr lang="en-US" sz="3200" dirty="0"/>
              <a:t>Tinicum Creek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Tohickon Creek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Paunacussing Creek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Musconetcong River </a:t>
            </a:r>
            <a:r>
              <a:rPr lang="en-US" sz="3200" i="1" dirty="0"/>
              <a:t>(2006)</a:t>
            </a: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26" y="231400"/>
            <a:ext cx="3484787" cy="638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0D53C8-1FA2-4405-9106-7B41CBA685B9}"/>
              </a:ext>
            </a:extLst>
          </p:cNvPr>
          <p:cNvSpPr txBox="1">
            <a:spLocks/>
          </p:cNvSpPr>
          <p:nvPr/>
        </p:nvSpPr>
        <p:spPr>
          <a:xfrm>
            <a:off x="418020" y="1122167"/>
            <a:ext cx="10909580" cy="59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Partnership River – what does that mean?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8F87B7-D470-445F-8B0B-14AFD94965B8}"/>
              </a:ext>
            </a:extLst>
          </p:cNvPr>
          <p:cNvSpPr/>
          <p:nvPr/>
        </p:nvSpPr>
        <p:spPr>
          <a:xfrm>
            <a:off x="418020" y="358225"/>
            <a:ext cx="899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E2EAB-5812-4604-A1A8-2D742633B9F1}"/>
              </a:ext>
            </a:extLst>
          </p:cNvPr>
          <p:cNvSpPr/>
          <p:nvPr/>
        </p:nvSpPr>
        <p:spPr>
          <a:xfrm>
            <a:off x="4047793" y="1851688"/>
            <a:ext cx="7674956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No federal ownership or management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Local council guides the management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Land use locally controlled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NPS role limited and specified in the plan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River management plan locally developed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Plan implementation shared among partners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No NPS rangers or traditional superintendent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53361-83CD-400C-84A0-C123A0C477D5}"/>
              </a:ext>
            </a:extLst>
          </p:cNvPr>
          <p:cNvSpPr/>
          <p:nvPr/>
        </p:nvSpPr>
        <p:spPr>
          <a:xfrm>
            <a:off x="7642831" y="2257766"/>
            <a:ext cx="377083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D567BB-86D1-4520-A2D0-D7A1FA9FCAA8}"/>
              </a:ext>
            </a:extLst>
          </p:cNvPr>
          <p:cNvSpPr/>
          <p:nvPr/>
        </p:nvSpPr>
        <p:spPr>
          <a:xfrm>
            <a:off x="469251" y="2010691"/>
            <a:ext cx="3340431" cy="43396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PARTNERSHIP RIVERS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Great Egg River (NJ), 1992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Maurice River, (NJ) 1993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Farmington (CT), 1994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Lamprey (NH), 1996/2000</a:t>
            </a:r>
          </a:p>
          <a:p>
            <a:pPr>
              <a:defRPr/>
            </a:pPr>
            <a:r>
              <a:rPr lang="en-US" sz="2000" dirty="0" err="1">
                <a:solidFill>
                  <a:srgbClr val="FFC000"/>
                </a:solidFill>
              </a:rPr>
              <a:t>SuAsCo</a:t>
            </a:r>
            <a:r>
              <a:rPr lang="en-US" sz="2000" dirty="0">
                <a:solidFill>
                  <a:srgbClr val="FFC000"/>
                </a:solidFill>
              </a:rPr>
              <a:t> (MA),1999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White Clay (DE/PA), 2000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Lower Delaware (PA/NJ),2000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Wekiva(FL), 2000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Musconetcong (NJ), 2006</a:t>
            </a:r>
          </a:p>
          <a:p>
            <a:pPr>
              <a:defRPr/>
            </a:pPr>
            <a:r>
              <a:rPr lang="en-US" sz="2000" dirty="0" err="1">
                <a:solidFill>
                  <a:srgbClr val="FFC000"/>
                </a:solidFill>
              </a:rPr>
              <a:t>Eightmile</a:t>
            </a:r>
            <a:r>
              <a:rPr lang="en-US" sz="2000" dirty="0">
                <a:solidFill>
                  <a:srgbClr val="FFC000"/>
                </a:solidFill>
              </a:rPr>
              <a:t> (CT), 2008</a:t>
            </a:r>
          </a:p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Taunton (MA), 2009</a:t>
            </a:r>
          </a:p>
          <a:p>
            <a:pPr>
              <a:defRPr/>
            </a:pPr>
            <a:r>
              <a:rPr lang="en-US" sz="2000" dirty="0" err="1">
                <a:solidFill>
                  <a:srgbClr val="FFC000"/>
                </a:solidFill>
              </a:rPr>
              <a:t>Missisquio</a:t>
            </a:r>
            <a:r>
              <a:rPr lang="en-US" sz="2000" dirty="0">
                <a:solidFill>
                  <a:srgbClr val="FFC000"/>
                </a:solidFill>
              </a:rPr>
              <a:t> (VT), 2014 </a:t>
            </a:r>
          </a:p>
        </p:txBody>
      </p:sp>
    </p:spTree>
    <p:extLst>
      <p:ext uri="{BB962C8B-B14F-4D97-AF65-F5344CB8AC3E}">
        <p14:creationId xmlns:p14="http://schemas.microsoft.com/office/powerpoint/2010/main" val="16564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9EDCF-0659-4A92-9BB9-87CE5CBD51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73710"/>
            <a:ext cx="12192000" cy="78317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833599-4558-4B43-9483-0ADFF724E029}"/>
              </a:ext>
            </a:extLst>
          </p:cNvPr>
          <p:cNvSpPr/>
          <p:nvPr/>
        </p:nvSpPr>
        <p:spPr>
          <a:xfrm>
            <a:off x="497242" y="268657"/>
            <a:ext cx="10373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D68400"/>
                </a:solidFill>
              </a:rPr>
              <a:t>Lower Delaware Wild &amp; Scenic River</a:t>
            </a:r>
            <a:endParaRPr lang="en-US" sz="4400" dirty="0">
              <a:solidFill>
                <a:srgbClr val="D684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CC017-184E-4C62-B9B1-7CFC015475A2}"/>
              </a:ext>
            </a:extLst>
          </p:cNvPr>
          <p:cNvSpPr/>
          <p:nvPr/>
        </p:nvSpPr>
        <p:spPr>
          <a:xfrm>
            <a:off x="447039" y="891494"/>
            <a:ext cx="11247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Designated Areas  / Potential Designated areas</a:t>
            </a:r>
            <a:r>
              <a:rPr lang="en-US" sz="4000" b="1" dirty="0">
                <a:solidFill>
                  <a:schemeClr val="bg1"/>
                </a:solidFill>
              </a:rPr>
              <a:t>*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9FA51-107F-4482-855B-8B9C9CAE5091}"/>
              </a:ext>
            </a:extLst>
          </p:cNvPr>
          <p:cNvSpPr txBox="1">
            <a:spLocks/>
          </p:cNvSpPr>
          <p:nvPr/>
        </p:nvSpPr>
        <p:spPr>
          <a:xfrm>
            <a:off x="413178" y="2328413"/>
            <a:ext cx="2762118" cy="2499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400" b="1" dirty="0">
                <a:solidFill>
                  <a:srgbClr val="D68400"/>
                </a:solidFill>
              </a:rPr>
              <a:t>Northampton County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400" i="1" dirty="0">
                <a:solidFill>
                  <a:schemeClr val="bg1"/>
                </a:solidFill>
              </a:rPr>
              <a:t>City of Easton *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Forks Twp.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Lower Mt. Bethel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Portland Borough *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Upper Mt. Bethel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Williams  Twp. *</a:t>
            </a:r>
            <a:br>
              <a:rPr lang="en-US" sz="2100" i="1" dirty="0">
                <a:solidFill>
                  <a:schemeClr val="bg1"/>
                </a:solidFill>
              </a:rPr>
            </a:br>
            <a:endParaRPr lang="en-US" sz="2100" i="1" dirty="0">
              <a:solidFill>
                <a:schemeClr val="bg1"/>
              </a:solidFill>
            </a:endParaRP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55A8051-6D86-44D9-8FA6-8CC5829EB518}"/>
              </a:ext>
            </a:extLst>
          </p:cNvPr>
          <p:cNvSpPr txBox="1">
            <a:spLocks/>
          </p:cNvSpPr>
          <p:nvPr/>
        </p:nvSpPr>
        <p:spPr>
          <a:xfrm>
            <a:off x="6656355" y="2330923"/>
            <a:ext cx="2749000" cy="468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b="1" dirty="0">
                <a:solidFill>
                  <a:srgbClr val="D68400"/>
                </a:solidFill>
              </a:rPr>
              <a:t>Warren County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i="1" dirty="0">
                <a:solidFill>
                  <a:schemeClr val="bg1"/>
                </a:solidFill>
              </a:rPr>
              <a:t>Belvidere Town *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Harmony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Knowlton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 err="1">
                <a:solidFill>
                  <a:schemeClr val="bg1"/>
                </a:solidFill>
              </a:rPr>
              <a:t>Lopatcong</a:t>
            </a:r>
            <a:r>
              <a:rPr lang="en-US" sz="2000" i="1" dirty="0">
                <a:solidFill>
                  <a:schemeClr val="bg1"/>
                </a:solidFill>
              </a:rPr>
              <a:t>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 err="1">
                <a:solidFill>
                  <a:schemeClr val="bg1"/>
                </a:solidFill>
              </a:rPr>
              <a:t>Pohatcong</a:t>
            </a:r>
            <a:r>
              <a:rPr lang="en-US" sz="2000" i="1" dirty="0">
                <a:solidFill>
                  <a:schemeClr val="bg1"/>
                </a:solidFill>
              </a:rPr>
              <a:t> Twp. *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Town of Phillipsburg *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White Twp. *</a:t>
            </a: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CCAE56A-0CD5-4E4F-A371-35657B8BDBEB}"/>
              </a:ext>
            </a:extLst>
          </p:cNvPr>
          <p:cNvSpPr txBox="1">
            <a:spLocks/>
          </p:cNvSpPr>
          <p:nvPr/>
        </p:nvSpPr>
        <p:spPr>
          <a:xfrm>
            <a:off x="1658361" y="1710481"/>
            <a:ext cx="4108826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3200" b="1" i="1" dirty="0">
                <a:solidFill>
                  <a:srgbClr val="FFC000"/>
                </a:solidFill>
              </a:rPr>
              <a:t>Pennsylvania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 lvl="1">
              <a:lnSpc>
                <a:spcPct val="120000"/>
              </a:lnSpc>
              <a:buClr>
                <a:srgbClr val="306786"/>
              </a:buClr>
            </a:pPr>
            <a:endParaRPr lang="en-US" sz="26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188D726-DB24-4F4F-9064-9F68E93ADA58}"/>
              </a:ext>
            </a:extLst>
          </p:cNvPr>
          <p:cNvSpPr txBox="1">
            <a:spLocks/>
          </p:cNvSpPr>
          <p:nvPr/>
        </p:nvSpPr>
        <p:spPr>
          <a:xfrm>
            <a:off x="8080196" y="1769134"/>
            <a:ext cx="2963729" cy="507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3500" b="1" i="1" dirty="0">
                <a:solidFill>
                  <a:srgbClr val="FFC000"/>
                </a:solidFill>
              </a:rPr>
              <a:t>New Jersey</a:t>
            </a:r>
            <a:endParaRPr lang="en-US" sz="3500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6D78372-886C-40B6-8A18-D76FA6B7DC05}"/>
              </a:ext>
            </a:extLst>
          </p:cNvPr>
          <p:cNvSpPr txBox="1">
            <a:spLocks/>
          </p:cNvSpPr>
          <p:nvPr/>
        </p:nvSpPr>
        <p:spPr>
          <a:xfrm>
            <a:off x="3160350" y="2271763"/>
            <a:ext cx="2829444" cy="4801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b="1" dirty="0">
                <a:solidFill>
                  <a:srgbClr val="D68400"/>
                </a:solidFill>
              </a:rPr>
              <a:t>Bucks County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i="1" dirty="0">
                <a:solidFill>
                  <a:schemeClr val="bg1"/>
                </a:solidFill>
              </a:rPr>
              <a:t>Bedminster </a:t>
            </a:r>
            <a:r>
              <a:rPr lang="en-US" sz="2000" i="1" dirty="0" err="1">
                <a:solidFill>
                  <a:schemeClr val="bg1"/>
                </a:solidFill>
              </a:rPr>
              <a:t>Twp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Bridgeton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Durham Twp.*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New Hope Borough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 err="1">
                <a:solidFill>
                  <a:schemeClr val="bg1"/>
                </a:solidFill>
              </a:rPr>
              <a:t>Nockamixon</a:t>
            </a:r>
            <a:r>
              <a:rPr lang="en-US" sz="2000" i="1" dirty="0">
                <a:solidFill>
                  <a:schemeClr val="bg1"/>
                </a:solidFill>
              </a:rPr>
              <a:t>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 err="1">
                <a:solidFill>
                  <a:schemeClr val="bg1"/>
                </a:solidFill>
              </a:rPr>
              <a:t>Plumstead</a:t>
            </a:r>
            <a:r>
              <a:rPr lang="en-US" sz="2000" i="1" dirty="0">
                <a:solidFill>
                  <a:schemeClr val="bg1"/>
                </a:solidFill>
              </a:rPr>
              <a:t>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Riegelsville Borough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Solebury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Springfield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Tinicum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Upper </a:t>
            </a:r>
            <a:r>
              <a:rPr lang="en-US" sz="2000" i="1" dirty="0" err="1">
                <a:solidFill>
                  <a:schemeClr val="bg1"/>
                </a:solidFill>
              </a:rPr>
              <a:t>Makefield</a:t>
            </a:r>
            <a:r>
              <a:rPr lang="en-US" sz="2000" i="1" dirty="0">
                <a:solidFill>
                  <a:schemeClr val="bg1"/>
                </a:solidFill>
              </a:rPr>
              <a:t> Twp.</a:t>
            </a: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2000" i="1" dirty="0">
                <a:solidFill>
                  <a:schemeClr val="bg1"/>
                </a:solidFill>
              </a:rPr>
            </a:br>
            <a:endParaRPr lang="en-US" sz="2000" i="1" dirty="0">
              <a:solidFill>
                <a:schemeClr val="bg1"/>
              </a:solidFill>
            </a:endParaRP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184B90C-54E9-4630-8C4D-20D0D7C89E80}"/>
              </a:ext>
            </a:extLst>
          </p:cNvPr>
          <p:cNvSpPr txBox="1">
            <a:spLocks/>
          </p:cNvSpPr>
          <p:nvPr/>
        </p:nvSpPr>
        <p:spPr>
          <a:xfrm>
            <a:off x="9371109" y="2330923"/>
            <a:ext cx="3353168" cy="468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b="1" dirty="0">
                <a:solidFill>
                  <a:srgbClr val="D68400"/>
                </a:solidFill>
              </a:rPr>
              <a:t>Hunterdon County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i="1" dirty="0">
                <a:solidFill>
                  <a:schemeClr val="bg1"/>
                </a:solidFill>
              </a:rPr>
              <a:t>Alexandria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City of Lambertville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Delaware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Frenchtown Borough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Holland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Kingwood Twp.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Milford Borough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Stockton Borough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West </a:t>
            </a:r>
            <a:r>
              <a:rPr lang="en-US" sz="2000" i="1" dirty="0" err="1">
                <a:solidFill>
                  <a:schemeClr val="bg1"/>
                </a:solidFill>
              </a:rPr>
              <a:t>Amwell</a:t>
            </a:r>
            <a:r>
              <a:rPr lang="en-US" sz="2000" i="1" dirty="0">
                <a:solidFill>
                  <a:schemeClr val="bg1"/>
                </a:solidFill>
              </a:rPr>
              <a:t> Twp.</a:t>
            </a: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endParaRPr lang="en-US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1F6F2B7-7435-4508-BF7B-3AA3DBD221F5}"/>
              </a:ext>
            </a:extLst>
          </p:cNvPr>
          <p:cNvSpPr txBox="1">
            <a:spLocks/>
          </p:cNvSpPr>
          <p:nvPr/>
        </p:nvSpPr>
        <p:spPr>
          <a:xfrm>
            <a:off x="6729674" y="5517203"/>
            <a:ext cx="2420470" cy="162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b="1" dirty="0">
                <a:solidFill>
                  <a:srgbClr val="D68400"/>
                </a:solidFill>
              </a:rPr>
              <a:t>Mercer County</a:t>
            </a:r>
          </a:p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2000" i="1" dirty="0">
                <a:solidFill>
                  <a:schemeClr val="bg1"/>
                </a:solidFill>
              </a:rPr>
              <a:t>Hopewell Twp.</a:t>
            </a:r>
            <a:br>
              <a:rPr lang="en-US" sz="2000" i="1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AA7174B-986D-4E46-8D39-615084C96519}"/>
              </a:ext>
            </a:extLst>
          </p:cNvPr>
          <p:cNvSpPr txBox="1">
            <a:spLocks/>
          </p:cNvSpPr>
          <p:nvPr/>
        </p:nvSpPr>
        <p:spPr>
          <a:xfrm>
            <a:off x="56184" y="6350690"/>
            <a:ext cx="2963729" cy="50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Clr>
                <a:srgbClr val="306786"/>
              </a:buClr>
              <a:buNone/>
            </a:pPr>
            <a:r>
              <a:rPr lang="en-US" sz="1200" b="1" i="1" dirty="0">
                <a:solidFill>
                  <a:srgbClr val="FFC000"/>
                </a:solidFill>
              </a:rPr>
              <a:t>Photo: Bill Brokaw</a:t>
            </a:r>
            <a:endParaRPr lang="en-US" sz="1200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/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pPr>
              <a:lnSpc>
                <a:spcPct val="120000"/>
              </a:lnSpc>
              <a:buClr>
                <a:srgbClr val="306786"/>
              </a:buClr>
            </a:pPr>
            <a:endParaRPr lang="en-US" sz="2800" dirty="0">
              <a:solidFill>
                <a:srgbClr val="306786"/>
              </a:solidFill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3985" y="2343108"/>
            <a:ext cx="8270593" cy="42797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Provides forum for river-related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Monitors watershed activities and proposals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Promotes enhancement/restoration of the watershed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Performs watershed stewardship education and outreach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Reviews and selects incentive grants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800" kern="0" dirty="0">
                <a:solidFill>
                  <a:schemeClr val="bg1"/>
                </a:solidFill>
              </a:rPr>
              <a:t>Advises NPS on its budget allocations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0D53C8-1FA2-4405-9106-7B41CBA685B9}"/>
              </a:ext>
            </a:extLst>
          </p:cNvPr>
          <p:cNvSpPr txBox="1">
            <a:spLocks/>
          </p:cNvSpPr>
          <p:nvPr/>
        </p:nvSpPr>
        <p:spPr>
          <a:xfrm>
            <a:off x="3693985" y="1772197"/>
            <a:ext cx="8198856" cy="54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200" b="1" dirty="0">
                <a:solidFill>
                  <a:srgbClr val="FFC000"/>
                </a:solidFill>
              </a:rPr>
              <a:t>Important Functions: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8F87B7-D470-445F-8B0B-14AFD94965B8}"/>
              </a:ext>
            </a:extLst>
          </p:cNvPr>
          <p:cNvSpPr/>
          <p:nvPr/>
        </p:nvSpPr>
        <p:spPr>
          <a:xfrm>
            <a:off x="349024" y="299231"/>
            <a:ext cx="8997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 </a:t>
            </a:r>
          </a:p>
          <a:p>
            <a:r>
              <a:rPr lang="en-US" sz="4400" b="1" i="1" dirty="0">
                <a:solidFill>
                  <a:srgbClr val="D68400"/>
                </a:solidFill>
              </a:rPr>
              <a:t>Management Council</a:t>
            </a:r>
          </a:p>
        </p:txBody>
      </p:sp>
      <p:pic>
        <p:nvPicPr>
          <p:cNvPr id="4" name="Picture 3" descr="A person riding a bike down a dirt road&#10;&#10;Description generated with very high confidence">
            <a:extLst>
              <a:ext uri="{FF2B5EF4-FFF2-40B4-BE49-F238E27FC236}">
                <a16:creationId xmlns:a16="http://schemas.microsoft.com/office/drawing/2014/main" id="{E066CEC9-2BC0-4F54-B7E7-474C469F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2" y="1948955"/>
            <a:ext cx="3160834" cy="4520522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C976BB9-97CE-4892-8E8C-E0A3799E799B}"/>
              </a:ext>
            </a:extLst>
          </p:cNvPr>
          <p:cNvSpPr txBox="1">
            <a:spLocks/>
          </p:cNvSpPr>
          <p:nvPr/>
        </p:nvSpPr>
        <p:spPr>
          <a:xfrm>
            <a:off x="349024" y="6158678"/>
            <a:ext cx="3533745" cy="282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1200" kern="0" dirty="0">
                <a:solidFill>
                  <a:schemeClr val="bg1"/>
                </a:solidFill>
              </a:rPr>
              <a:t>Photo: Bill Brokaw</a:t>
            </a:r>
          </a:p>
        </p:txBody>
      </p:sp>
    </p:spTree>
    <p:extLst>
      <p:ext uri="{BB962C8B-B14F-4D97-AF65-F5344CB8AC3E}">
        <p14:creationId xmlns:p14="http://schemas.microsoft.com/office/powerpoint/2010/main" val="33985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067CD-13A7-4384-B15E-5D49AF03B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9009C-D0E3-46ED-935B-6C1C29650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7C0F-E8FB-496A-A7F4-B78D1D9E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496" y="2993497"/>
            <a:ext cx="2698422" cy="23774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3200" kern="0" dirty="0">
                <a:solidFill>
                  <a:schemeClr val="bg1"/>
                </a:solidFill>
              </a:rPr>
              <a:t>Support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3200" kern="0" dirty="0">
                <a:solidFill>
                  <a:schemeClr val="bg1"/>
                </a:solidFill>
              </a:rPr>
              <a:t>Coordinate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0D53C8-1FA2-4405-9106-7B41CBA685B9}"/>
              </a:ext>
            </a:extLst>
          </p:cNvPr>
          <p:cNvSpPr txBox="1">
            <a:spLocks/>
          </p:cNvSpPr>
          <p:nvPr/>
        </p:nvSpPr>
        <p:spPr>
          <a:xfrm>
            <a:off x="1868007" y="2034753"/>
            <a:ext cx="404869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Primary Function: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8F87B7-D470-445F-8B0B-14AFD94965B8}"/>
              </a:ext>
            </a:extLst>
          </p:cNvPr>
          <p:cNvSpPr/>
          <p:nvPr/>
        </p:nvSpPr>
        <p:spPr>
          <a:xfrm>
            <a:off x="365864" y="387768"/>
            <a:ext cx="7367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 </a:t>
            </a:r>
          </a:p>
          <a:p>
            <a:r>
              <a:rPr lang="en-US" sz="4400" b="1" i="1" dirty="0">
                <a:solidFill>
                  <a:srgbClr val="D68400"/>
                </a:solidFill>
              </a:rPr>
              <a:t>Management Council</a:t>
            </a:r>
          </a:p>
        </p:txBody>
      </p:sp>
      <p:pic>
        <p:nvPicPr>
          <p:cNvPr id="11" name="Picture 10" descr="A house with trees in the background&#10;&#10;Description generated with very high confidence">
            <a:extLst>
              <a:ext uri="{FF2B5EF4-FFF2-40B4-BE49-F238E27FC236}">
                <a16:creationId xmlns:a16="http://schemas.microsoft.com/office/drawing/2014/main" id="{094186DA-FE31-464F-B55B-AA06E59C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07" y="258035"/>
            <a:ext cx="4216631" cy="637793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8D1414-913A-4F4C-9EBC-C3C4F152FB25}"/>
              </a:ext>
            </a:extLst>
          </p:cNvPr>
          <p:cNvSpPr txBox="1">
            <a:spLocks/>
          </p:cNvSpPr>
          <p:nvPr/>
        </p:nvSpPr>
        <p:spPr>
          <a:xfrm>
            <a:off x="135936" y="4876860"/>
            <a:ext cx="7210277" cy="116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Corbel" pitchFamily="34" charset="0"/>
              <a:buNone/>
            </a:pPr>
            <a:r>
              <a:rPr lang="en-US" sz="4400" b="1" i="1" kern="0" dirty="0">
                <a:solidFill>
                  <a:srgbClr val="FFC000"/>
                </a:solidFill>
              </a:rPr>
              <a:t>The Management Plan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0AA917D-9158-42E0-A142-F642D30EE5E4}"/>
              </a:ext>
            </a:extLst>
          </p:cNvPr>
          <p:cNvSpPr txBox="1">
            <a:spLocks/>
          </p:cNvSpPr>
          <p:nvPr/>
        </p:nvSpPr>
        <p:spPr>
          <a:xfrm>
            <a:off x="4195854" y="2954561"/>
            <a:ext cx="2698422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3200" kern="0" dirty="0">
                <a:solidFill>
                  <a:schemeClr val="bg1"/>
                </a:solidFill>
              </a:rPr>
              <a:t>Facilitate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3200" kern="0" dirty="0">
                <a:solidFill>
                  <a:schemeClr val="bg1"/>
                </a:solidFill>
              </a:rPr>
              <a:t>Implement</a:t>
            </a:r>
          </a:p>
        </p:txBody>
      </p:sp>
    </p:spTree>
    <p:extLst>
      <p:ext uri="{BB962C8B-B14F-4D97-AF65-F5344CB8AC3E}">
        <p14:creationId xmlns:p14="http://schemas.microsoft.com/office/powerpoint/2010/main" val="21345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33599-4558-4B43-9483-0ADFF724E029}"/>
              </a:ext>
            </a:extLst>
          </p:cNvPr>
          <p:cNvSpPr/>
          <p:nvPr/>
        </p:nvSpPr>
        <p:spPr>
          <a:xfrm>
            <a:off x="369943" y="358230"/>
            <a:ext cx="103733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68400"/>
                </a:solidFill>
              </a:rPr>
              <a:t>Lower Delaware Wild &amp; Scenic River</a:t>
            </a:r>
          </a:p>
          <a:p>
            <a:r>
              <a:rPr lang="en-US" sz="4400" b="1" i="1" dirty="0">
                <a:solidFill>
                  <a:srgbClr val="D68400"/>
                </a:solidFill>
              </a:rPr>
              <a:t>Management Plan</a:t>
            </a:r>
          </a:p>
          <a:p>
            <a:endParaRPr lang="en-US" sz="4400" dirty="0"/>
          </a:p>
        </p:txBody>
      </p:sp>
      <p:pic>
        <p:nvPicPr>
          <p:cNvPr id="5" name="Picture 4" descr="A small boat in a body of water&#10;&#10;Description generated with very high confidence">
            <a:extLst>
              <a:ext uri="{FF2B5EF4-FFF2-40B4-BE49-F238E27FC236}">
                <a16:creationId xmlns:a16="http://schemas.microsoft.com/office/drawing/2014/main" id="{4ECCB6C2-2420-418D-8D2C-54BAA8704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9" t="28619" r="609" b="-165"/>
          <a:stretch/>
        </p:blipFill>
        <p:spPr>
          <a:xfrm>
            <a:off x="477520" y="2168376"/>
            <a:ext cx="3067225" cy="420552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AF88128-16D0-4999-9DE0-67EC3E8907A0}"/>
              </a:ext>
            </a:extLst>
          </p:cNvPr>
          <p:cNvSpPr txBox="1">
            <a:spLocks/>
          </p:cNvSpPr>
          <p:nvPr/>
        </p:nvSpPr>
        <p:spPr>
          <a:xfrm>
            <a:off x="3996465" y="1872287"/>
            <a:ext cx="3644153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rgbClr val="306786"/>
                </a:solidFill>
              </a:rPr>
              <a:t>Key Goals: 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CBE3D1B-5F04-4F41-B5CE-29B948FF4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415" y="2577167"/>
            <a:ext cx="7934065" cy="4205529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Maintain/improve water quality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Preserve and protect natural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Preserve and protect historic &amp; cultural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Encourage recreational use of the river corridor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Encourage economic development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Preserve open space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06786"/>
              </a:buClr>
            </a:pPr>
            <a:r>
              <a:rPr lang="en-US" sz="2800" dirty="0">
                <a:solidFill>
                  <a:srgbClr val="306786"/>
                </a:solidFill>
              </a:rPr>
              <a:t>Educate and inform citizens and landowners</a:t>
            </a:r>
          </a:p>
        </p:txBody>
      </p:sp>
    </p:spTree>
    <p:extLst>
      <p:ext uri="{BB962C8B-B14F-4D97-AF65-F5344CB8AC3E}">
        <p14:creationId xmlns:p14="http://schemas.microsoft.com/office/powerpoint/2010/main" val="33639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Basis">
  <a:themeElements>
    <a:clrScheme name="Custom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306786"/>
      </a:accent1>
      <a:accent2>
        <a:srgbClr val="DF5327"/>
      </a:accent2>
      <a:accent3>
        <a:srgbClr val="FE9E00"/>
      </a:accent3>
      <a:accent4>
        <a:srgbClr val="306786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12479</TotalTime>
  <Words>655</Words>
  <Application>Microsoft Office PowerPoint</Application>
  <PresentationFormat>Widescreen</PresentationFormat>
  <Paragraphs>177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Courier New</vt:lpstr>
      <vt:lpstr>Basis</vt:lpstr>
      <vt:lpstr>Lower Delaware       Wild &amp; Scenic River</vt:lpstr>
      <vt:lpstr>National Wild &amp; Scenic Rivers Act</vt:lpstr>
      <vt:lpstr>National Wild &amp; Scenic Rivers System</vt:lpstr>
      <vt:lpstr>Lower Delaware Wild &amp; Scenic River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Wild and Scenic River System</dc:title>
  <dc:creator>Marilyn</dc:creator>
  <cp:lastModifiedBy>Marilyn</cp:lastModifiedBy>
  <cp:revision>145</cp:revision>
  <cp:lastPrinted>2018-01-25T20:59:09Z</cp:lastPrinted>
  <dcterms:created xsi:type="dcterms:W3CDTF">2017-07-16T17:23:09Z</dcterms:created>
  <dcterms:modified xsi:type="dcterms:W3CDTF">2018-04-30T17:27:14Z</dcterms:modified>
</cp:coreProperties>
</file>